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3DD72F7-12A0-4848-BCD7-C1E10A74A29D}" type="datetimeFigureOut">
              <a:rPr lang="nl-NL" smtClean="0"/>
              <a:pPr/>
              <a:t>27-10-2013</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8865493-D686-47C5-9DC8-0F63FC0D7B3F}" type="slidenum">
              <a:rPr lang="nl-NL" smtClean="0"/>
              <a:pPr/>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8865493-D686-47C5-9DC8-0F63FC0D7B3F}" type="slidenum">
              <a:rPr lang="nl-NL" smtClean="0"/>
              <a:pPr/>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7" name="Slide Number Placeholder 6"/>
          <p:cNvSpPr>
            <a:spLocks noGrp="1"/>
          </p:cNvSpPr>
          <p:nvPr>
            <p:ph type="sldNum" sz="quarter" idx="12"/>
          </p:nvPr>
        </p:nvSpPr>
        <p:spPr/>
        <p:txBody>
          <a:bodyPr/>
          <a:lstStyle/>
          <a:p>
            <a:fld id="{28865493-D686-47C5-9DC8-0F63FC0D7B3F}" type="slidenum">
              <a:rPr lang="nl-NL" smtClean="0"/>
              <a:pPr/>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A3DD72F7-12A0-4848-BCD7-C1E10A74A29D}" type="datetimeFigureOut">
              <a:rPr lang="nl-NL" smtClean="0"/>
              <a:pPr/>
              <a:t>27-10-2013</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28865493-D686-47C5-9DC8-0F63FC0D7B3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3DD72F7-12A0-4848-BCD7-C1E10A74A29D}" type="datetimeFigureOut">
              <a:rPr lang="nl-NL" smtClean="0"/>
              <a:pPr/>
              <a:t>27-10-2013</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8865493-D686-47C5-9DC8-0F63FC0D7B3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amp;esrc=s&amp;frm=1&amp;source=images&amp;cd=&amp;cad=rja&amp;docid=8XVU792XgfH4_M&amp;tbnid=QYKHz8YVFfcUrM:&amp;ved=0CAUQjRw&amp;url=http://www.klassiekerijkunst.com/horsemanship/&amp;ei=2NNbUrGdFsqf0QXOpoCoBg&amp;bvm=bv.53899372,d.d2k&amp;psig=AFQjCNE1Yn6nu-7Ikx0WDsXwce7Oi-Dnvg&amp;ust=138183609136398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nl/url?sa=i&amp;rct=j&amp;q=&amp;esrc=s&amp;frm=1&amp;source=images&amp;cd=&amp;cad=rja&amp;docid=V0EBUJlV7lsgHM&amp;tbnid=Kw1DtoMGG7bxCM:&amp;ved=0CAUQjRw&amp;url=http://horses.nl/sport/bastiaan-de-recht-klassieke-rijkunst-is-gaan-voor-perfectie/&amp;ei=2dhbUuK-KKio0AXYiICwBg&amp;bvm=bv.53899372,d.d2k&amp;psig=AFQjCNHx0xlJ2D1fXMK5jEAxY1mOjcO9mw&amp;ust=1381837390005001"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google.nl/url?sa=i&amp;rct=j&amp;q=&amp;esrc=s&amp;frm=1&amp;source=images&amp;cd=&amp;cad=rja&amp;docid=VBXOWuHAPMRGSM&amp;tbnid=uk2UPbdDI8S79M:&amp;ved=0CAUQjRw&amp;url=http://bderecht.nl/html/bastiaan_de_recht.html&amp;ei=JNpbUtqmMeyS0AXRo4GwDg&amp;bvm=bv.53899372,d.d2k&amp;psig=AFQjCNGpG-zZDznWMJSZe-JeBRILERFzDQ&amp;ust=1381837546561775"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nl/url?sa=i&amp;rct=j&amp;q=&amp;esrc=s&amp;frm=1&amp;source=images&amp;cd=&amp;cad=rja&amp;docid=eaEexocOlF51NM&amp;tbnid=bZE2unIEgVqpdM:&amp;ved=0CAUQjRw&amp;url=http://www.equiscio.nl/ncsah/index.php?option=com_content&amp;view=article&amp;id=131&amp;Itemid=51&amp;ei=wNtbUrH-Moen0AX7xIGYCw&amp;bvm=bv.53899372,d.d2k&amp;psig=AFQjCNESyJrTY4WyTncsPf7JnGFk_HIeoA&amp;ust=1381838129438023"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subTitle" idx="1"/>
          </p:nvPr>
        </p:nvSpPr>
        <p:spPr>
          <a:xfrm>
            <a:off x="5076056" y="3701426"/>
            <a:ext cx="2952328" cy="2448272"/>
          </a:xfrm>
        </p:spPr>
        <p:txBody>
          <a:bodyPr>
            <a:normAutofit fontScale="25000" lnSpcReduction="20000"/>
          </a:bodyPr>
          <a:lstStyle/>
          <a:p>
            <a:r>
              <a:rPr lang="nl-NL" sz="9600" dirty="0" smtClean="0">
                <a:solidFill>
                  <a:schemeClr val="tx1">
                    <a:lumMod val="95000"/>
                    <a:lumOff val="5000"/>
                  </a:schemeClr>
                </a:solidFill>
              </a:rPr>
              <a:t>Aimée Eijkman</a:t>
            </a:r>
          </a:p>
          <a:p>
            <a:r>
              <a:rPr lang="nl-NL" sz="9600" dirty="0" smtClean="0">
                <a:solidFill>
                  <a:schemeClr val="tx1">
                    <a:lumMod val="95000"/>
                    <a:lumOff val="5000"/>
                  </a:schemeClr>
                </a:solidFill>
              </a:rPr>
              <a:t>EP32</a:t>
            </a:r>
          </a:p>
          <a:p>
            <a:r>
              <a:rPr lang="nl-NL" sz="9600" dirty="0" smtClean="0">
                <a:solidFill>
                  <a:schemeClr val="tx1">
                    <a:lumMod val="95000"/>
                    <a:lumOff val="5000"/>
                  </a:schemeClr>
                </a:solidFill>
              </a:rPr>
              <a:t>Oktober 2013</a:t>
            </a:r>
          </a:p>
          <a:p>
            <a:r>
              <a:rPr lang="nl-NL" sz="9600" dirty="0" smtClean="0">
                <a:solidFill>
                  <a:schemeClr val="tx1">
                    <a:lumMod val="95000"/>
                    <a:lumOff val="5000"/>
                  </a:schemeClr>
                </a:solidFill>
              </a:rPr>
              <a:t>Trainingsmethode</a:t>
            </a:r>
          </a:p>
          <a:p>
            <a:endParaRPr lang="nl-NL" sz="2000" dirty="0"/>
          </a:p>
        </p:txBody>
      </p:sp>
      <p:pic>
        <p:nvPicPr>
          <p:cNvPr id="1026" name="Picture 2" descr="http://www.klassiekerijkunst.com/horsemanship/images/stories/APPUYEMENT22.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767726"/>
            <a:ext cx="4038600" cy="5867401"/>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1886935" y="737296"/>
            <a:ext cx="5526449" cy="1754326"/>
          </a:xfrm>
          <a:prstGeom prst="rect">
            <a:avLst/>
          </a:prstGeom>
          <a:noFill/>
        </p:spPr>
        <p:txBody>
          <a:bodyPr wrap="none" lIns="91440" tIns="45720" rIns="91440" bIns="45720">
            <a:spAutoFit/>
          </a:bodyPr>
          <a:lstStyle/>
          <a:p>
            <a:pPr algn="ctr"/>
            <a:r>
              <a:rPr lang="nl-NL"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Klassieke Dressuur</a:t>
            </a:r>
          </a:p>
          <a:p>
            <a:pPr algn="ctr"/>
            <a:r>
              <a:rPr lang="nl-NL" sz="5400" b="1" dirty="0" smtClean="0">
                <a:ln w="31550" cmpd="sng">
                  <a:solidFill>
                    <a:srgbClr val="00B0F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Bastiaan de Recht</a:t>
            </a:r>
            <a:endParaRPr lang="nl-NL" sz="5400" b="1" cap="none" spc="0" dirty="0">
              <a:ln w="31550" cmpd="sng">
                <a:solidFill>
                  <a:srgbClr val="00B0F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56554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1124744"/>
            <a:ext cx="8039107" cy="866527"/>
          </a:xfrm>
        </p:spPr>
        <p:txBody>
          <a:bodyPr>
            <a:noAutofit/>
          </a:bodyPr>
          <a:lstStyle/>
          <a:p>
            <a:r>
              <a:rPr lang="nl-NL" sz="4000" b="1" dirty="0">
                <a:ln w="19050" cmpd="sng">
                  <a:gradFill>
                    <a:gsLst>
                      <a:gs pos="70000">
                        <a:srgbClr val="FEA022">
                          <a:shade val="50000"/>
                          <a:satMod val="190000"/>
                        </a:srgbClr>
                      </a:gs>
                      <a:gs pos="0">
                        <a:srgbClr val="FEA022">
                          <a:tint val="77000"/>
                          <a:satMod val="180000"/>
                        </a:srgbClr>
                      </a:gs>
                    </a:gsLst>
                    <a:lin ang="5400000"/>
                  </a:gradFill>
                  <a:prstDash val="solid"/>
                </a:ln>
                <a:solidFill>
                  <a:srgbClr val="FEA022">
                    <a:tint val="15000"/>
                    <a:satMod val="200000"/>
                  </a:srgbClr>
                </a:solidFill>
                <a:effectLst>
                  <a:outerShdw blurRad="50800" dist="40000" dir="5400000" algn="tl" rotWithShape="0">
                    <a:srgbClr val="000000">
                      <a:shade val="5000"/>
                      <a:satMod val="120000"/>
                      <a:alpha val="33000"/>
                    </a:srgbClr>
                  </a:outerShdw>
                </a:effectLst>
              </a:rPr>
              <a:t>Hoe/wanneer</a:t>
            </a:r>
            <a:r>
              <a:rPr lang="nl-NL" dirty="0">
                <a:ln w="19050">
                  <a:solidFill>
                    <a:schemeClr val="tx1"/>
                  </a:solidFill>
                </a:ln>
              </a:rPr>
              <a:t/>
            </a:r>
            <a:br>
              <a:rPr lang="nl-NL" dirty="0">
                <a:ln w="19050">
                  <a:solidFill>
                    <a:schemeClr val="tx1"/>
                  </a:solidFill>
                </a:ln>
              </a:rPr>
            </a:br>
            <a:r>
              <a:rPr lang="nl-NL" sz="4000" b="1" dirty="0" smtClean="0">
                <a:ln w="190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is </a:t>
            </a:r>
            <a:r>
              <a:rPr lang="nl-NL" sz="4000" b="1" dirty="0">
                <a:ln w="190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deze </a:t>
            </a:r>
            <a:r>
              <a:rPr lang="nl-NL" sz="4000" b="1" dirty="0" smtClean="0">
                <a:ln w="190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ontstaan?</a:t>
            </a:r>
            <a:r>
              <a:rPr lang="nl-NL"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nl-NL" sz="2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nl-NL" sz="2800" dirty="0"/>
          </a:p>
        </p:txBody>
      </p:sp>
      <p:sp>
        <p:nvSpPr>
          <p:cNvPr id="3" name="Ondertitel 2"/>
          <p:cNvSpPr>
            <a:spLocks noGrp="1"/>
          </p:cNvSpPr>
          <p:nvPr>
            <p:ph type="subTitle" idx="1"/>
          </p:nvPr>
        </p:nvSpPr>
        <p:spPr>
          <a:xfrm>
            <a:off x="179512" y="1988840"/>
            <a:ext cx="6154912" cy="3312368"/>
          </a:xfrm>
        </p:spPr>
        <p:txBody>
          <a:bodyPr>
            <a:noAutofit/>
          </a:bodyPr>
          <a:lstStyle/>
          <a:p>
            <a:r>
              <a:rPr lang="nl-NL" sz="1600" dirty="0" smtClean="0">
                <a:solidFill>
                  <a:schemeClr val="tx1">
                    <a:lumMod val="95000"/>
                    <a:lumOff val="5000"/>
                  </a:schemeClr>
                </a:solidFill>
              </a:rPr>
              <a:t>Bastiaan was als kind al gepassioneerd </a:t>
            </a:r>
          </a:p>
          <a:p>
            <a:r>
              <a:rPr lang="nl-NL" sz="1600" dirty="0" smtClean="0">
                <a:solidFill>
                  <a:schemeClr val="tx1">
                    <a:lumMod val="95000"/>
                    <a:lumOff val="5000"/>
                  </a:schemeClr>
                </a:solidFill>
              </a:rPr>
              <a:t>door paarden en hun natuur. </a:t>
            </a:r>
          </a:p>
          <a:p>
            <a:endParaRPr lang="nl-NL" sz="1600" dirty="0" smtClean="0">
              <a:solidFill>
                <a:schemeClr val="tx1">
                  <a:lumMod val="95000"/>
                  <a:lumOff val="5000"/>
                </a:schemeClr>
              </a:solidFill>
            </a:endParaRPr>
          </a:p>
          <a:p>
            <a:r>
              <a:rPr lang="nl-NL" sz="1600" dirty="0" smtClean="0">
                <a:solidFill>
                  <a:schemeClr val="tx1">
                    <a:lumMod val="95000"/>
                    <a:lumOff val="5000"/>
                  </a:schemeClr>
                </a:solidFill>
              </a:rPr>
              <a:t>Tijdens het gymnasium raakte Bastiaan, </a:t>
            </a:r>
          </a:p>
          <a:p>
            <a:r>
              <a:rPr lang="nl-NL" sz="1600" dirty="0" smtClean="0">
                <a:solidFill>
                  <a:schemeClr val="tx1">
                    <a:lumMod val="95000"/>
                    <a:lumOff val="5000"/>
                  </a:schemeClr>
                </a:solidFill>
              </a:rPr>
              <a:t>door het studeren van onder andere </a:t>
            </a:r>
          </a:p>
          <a:p>
            <a:r>
              <a:rPr lang="nl-NL" sz="1600" dirty="0" smtClean="0">
                <a:solidFill>
                  <a:schemeClr val="tx1">
                    <a:lumMod val="95000"/>
                    <a:lumOff val="5000"/>
                  </a:schemeClr>
                </a:solidFill>
              </a:rPr>
              <a:t>kunstgeschiedenis, beeldende kunst en </a:t>
            </a:r>
          </a:p>
          <a:p>
            <a:r>
              <a:rPr lang="nl-NL" sz="1600" dirty="0" smtClean="0">
                <a:solidFill>
                  <a:schemeClr val="tx1">
                    <a:lumMod val="95000"/>
                    <a:lumOff val="5000"/>
                  </a:schemeClr>
                </a:solidFill>
              </a:rPr>
              <a:t>klassieke talen, nog meer geïnteresseerd </a:t>
            </a:r>
          </a:p>
          <a:p>
            <a:r>
              <a:rPr lang="nl-NL" sz="1600" dirty="0" smtClean="0">
                <a:solidFill>
                  <a:schemeClr val="tx1">
                    <a:lumMod val="95000"/>
                    <a:lumOff val="5000"/>
                  </a:schemeClr>
                </a:solidFill>
              </a:rPr>
              <a:t>in de wijsheid en kunstzinnige inslag van de </a:t>
            </a:r>
          </a:p>
          <a:p>
            <a:r>
              <a:rPr lang="nl-NL" sz="1600" dirty="0" smtClean="0">
                <a:solidFill>
                  <a:schemeClr val="tx1">
                    <a:lumMod val="95000"/>
                    <a:lumOff val="5000"/>
                  </a:schemeClr>
                </a:solidFill>
              </a:rPr>
              <a:t>Klassieken. </a:t>
            </a:r>
          </a:p>
          <a:p>
            <a:endParaRPr lang="nl-NL" sz="1600" dirty="0" smtClean="0">
              <a:solidFill>
                <a:schemeClr val="tx1">
                  <a:lumMod val="95000"/>
                  <a:lumOff val="5000"/>
                </a:schemeClr>
              </a:solidFill>
            </a:endParaRPr>
          </a:p>
          <a:p>
            <a:r>
              <a:rPr lang="nl-NL" sz="1600" dirty="0" smtClean="0">
                <a:solidFill>
                  <a:schemeClr val="tx1">
                    <a:lumMod val="95000"/>
                    <a:lumOff val="5000"/>
                  </a:schemeClr>
                </a:solidFill>
              </a:rPr>
              <a:t>Hierdoor ging hij op zoek naar een vorm </a:t>
            </a:r>
          </a:p>
          <a:p>
            <a:r>
              <a:rPr lang="nl-NL" sz="1600" dirty="0" smtClean="0">
                <a:solidFill>
                  <a:schemeClr val="tx1">
                    <a:lumMod val="95000"/>
                    <a:lumOff val="5000"/>
                  </a:schemeClr>
                </a:solidFill>
              </a:rPr>
              <a:t>van rijkunst die intelligenter en verfijnder </a:t>
            </a:r>
          </a:p>
          <a:p>
            <a:r>
              <a:rPr lang="nl-NL" sz="1600" dirty="0" smtClean="0">
                <a:solidFill>
                  <a:schemeClr val="tx1">
                    <a:lumMod val="95000"/>
                    <a:lumOff val="5000"/>
                  </a:schemeClr>
                </a:solidFill>
              </a:rPr>
              <a:t>was dan het gewone paardrijden.</a:t>
            </a:r>
            <a:endParaRPr lang="nl-NL" sz="1600" dirty="0">
              <a:solidFill>
                <a:schemeClr val="tx1">
                  <a:lumMod val="95000"/>
                  <a:lumOff val="5000"/>
                </a:schemeClr>
              </a:solidFill>
            </a:endParaRPr>
          </a:p>
        </p:txBody>
      </p:sp>
      <p:pic>
        <p:nvPicPr>
          <p:cNvPr id="2050" name="Picture 2" descr="http://horses.nl/wp-content/uploads/2012/11/Bastiaan-de-Recht-296x247.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892" y="2996952"/>
            <a:ext cx="2979081" cy="248592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bderecht.nl/assets/images/portrert_met_cicero_in_uniform_savoi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4128" y="35637"/>
            <a:ext cx="1412611" cy="213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63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504" y="548680"/>
            <a:ext cx="8062664" cy="1442591"/>
          </a:xfrm>
        </p:spPr>
        <p:txBody>
          <a:bodyPr>
            <a:normAutofit fontScale="90000"/>
          </a:bodyPr>
          <a:lstStyle/>
          <a:p>
            <a:r>
              <a:rPr lang="nl-NL" sz="4000" b="1" dirty="0" smtClean="0">
                <a:ln w="19050" cmpd="sng">
                  <a:solidFill>
                    <a:srgbClr val="00B0F0"/>
                  </a:solidFill>
                  <a:prstDash val="solid"/>
                </a:ln>
                <a:solidFill>
                  <a:schemeClr val="accent6">
                    <a:tint val="15000"/>
                    <a:satMod val="200000"/>
                  </a:schemeClr>
                </a:solidFill>
              </a:rPr>
              <a:t>Wat is het doel van </a:t>
            </a:r>
            <a:br>
              <a:rPr lang="nl-NL" sz="4000" b="1" dirty="0" smtClean="0">
                <a:ln w="19050" cmpd="sng">
                  <a:solidFill>
                    <a:srgbClr val="00B0F0"/>
                  </a:solidFill>
                  <a:prstDash val="solid"/>
                </a:ln>
                <a:solidFill>
                  <a:schemeClr val="accent6">
                    <a:tint val="15000"/>
                    <a:satMod val="200000"/>
                  </a:schemeClr>
                </a:solidFill>
              </a:rPr>
            </a:br>
            <a:r>
              <a:rPr lang="nl-NL" sz="4000" b="1" dirty="0" smtClean="0">
                <a:ln w="19050" cmpd="sng">
                  <a:solidFill>
                    <a:srgbClr val="00B0F0"/>
                  </a:solidFill>
                  <a:prstDash val="solid"/>
                </a:ln>
                <a:solidFill>
                  <a:schemeClr val="accent6">
                    <a:tint val="15000"/>
                    <a:satMod val="200000"/>
                  </a:schemeClr>
                </a:solidFill>
              </a:rPr>
              <a:t>deze </a:t>
            </a:r>
            <a:r>
              <a:rPr lang="nl-NL" sz="4000" b="1" dirty="0" err="1" smtClean="0">
                <a:ln w="19050" cmpd="sng">
                  <a:solidFill>
                    <a:srgbClr val="00B0F0"/>
                  </a:solidFill>
                  <a:prstDash val="solid"/>
                </a:ln>
                <a:solidFill>
                  <a:schemeClr val="accent6">
                    <a:tint val="15000"/>
                    <a:satMod val="200000"/>
                  </a:schemeClr>
                </a:solidFill>
              </a:rPr>
              <a:t>metode</a:t>
            </a:r>
            <a:r>
              <a:rPr lang="nl-NL" sz="4000" b="1" dirty="0" smtClean="0">
                <a:ln w="19050" cmpd="sng">
                  <a:solidFill>
                    <a:srgbClr val="00B0F0"/>
                  </a:solidFill>
                  <a:prstDash val="solid"/>
                </a:ln>
                <a:solidFill>
                  <a:schemeClr val="accent6">
                    <a:tint val="15000"/>
                    <a:satMod val="200000"/>
                  </a:schemeClr>
                </a:solidFill>
              </a:rPr>
              <a:t>?</a:t>
            </a:r>
            <a:r>
              <a:rPr lang="nl-NL"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nl-NL"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nl-NL" dirty="0"/>
          </a:p>
        </p:txBody>
      </p:sp>
      <p:sp>
        <p:nvSpPr>
          <p:cNvPr id="3" name="Ondertitel 2"/>
          <p:cNvSpPr>
            <a:spLocks noGrp="1"/>
          </p:cNvSpPr>
          <p:nvPr>
            <p:ph type="subTitle" idx="1"/>
          </p:nvPr>
        </p:nvSpPr>
        <p:spPr>
          <a:xfrm>
            <a:off x="0" y="2060848"/>
            <a:ext cx="6400800" cy="3649960"/>
          </a:xfrm>
        </p:spPr>
        <p:txBody>
          <a:bodyPr>
            <a:normAutofit/>
          </a:bodyPr>
          <a:lstStyle/>
          <a:p>
            <a:r>
              <a:rPr lang="nl-NL" sz="1600" dirty="0" smtClean="0">
                <a:solidFill>
                  <a:schemeClr val="tx1">
                    <a:lumMod val="95000"/>
                    <a:lumOff val="5000"/>
                  </a:schemeClr>
                </a:solidFill>
              </a:rPr>
              <a:t>Door samen met erkend paardendierenarts </a:t>
            </a:r>
          </a:p>
          <a:p>
            <a:r>
              <a:rPr lang="nl-NL" sz="1600" dirty="0" smtClean="0">
                <a:solidFill>
                  <a:schemeClr val="tx1">
                    <a:lumMod val="95000"/>
                    <a:lumOff val="5000"/>
                  </a:schemeClr>
                </a:solidFill>
              </a:rPr>
              <a:t>Amber Koppen steeds weer vanuit de </a:t>
            </a:r>
          </a:p>
          <a:p>
            <a:r>
              <a:rPr lang="nl-NL" sz="1600" dirty="0" smtClean="0">
                <a:solidFill>
                  <a:schemeClr val="tx1">
                    <a:lumMod val="95000"/>
                    <a:lumOff val="5000"/>
                  </a:schemeClr>
                </a:solidFill>
              </a:rPr>
              <a:t>gecombineerde kennis van verschillende </a:t>
            </a:r>
          </a:p>
          <a:p>
            <a:r>
              <a:rPr lang="nl-NL" sz="1600" dirty="0" err="1" smtClean="0">
                <a:solidFill>
                  <a:schemeClr val="tx1">
                    <a:lumMod val="95000"/>
                    <a:lumOff val="5000"/>
                  </a:schemeClr>
                </a:solidFill>
              </a:rPr>
              <a:t>geneeskundes</a:t>
            </a:r>
            <a:r>
              <a:rPr lang="nl-NL" sz="1600" dirty="0" smtClean="0">
                <a:solidFill>
                  <a:schemeClr val="tx1">
                    <a:lumMod val="95000"/>
                    <a:lumOff val="5000"/>
                  </a:schemeClr>
                </a:solidFill>
              </a:rPr>
              <a:t>, anatomie, biomechanica, </a:t>
            </a:r>
          </a:p>
          <a:p>
            <a:r>
              <a:rPr lang="nl-NL" sz="1600" dirty="0" smtClean="0">
                <a:solidFill>
                  <a:schemeClr val="tx1">
                    <a:lumMod val="95000"/>
                    <a:lumOff val="5000"/>
                  </a:schemeClr>
                </a:solidFill>
              </a:rPr>
              <a:t>rijkunst en mentale aspecten naar </a:t>
            </a:r>
          </a:p>
          <a:p>
            <a:r>
              <a:rPr lang="nl-NL" sz="1600" dirty="0" smtClean="0">
                <a:solidFill>
                  <a:schemeClr val="tx1">
                    <a:lumMod val="95000"/>
                    <a:lumOff val="5000"/>
                  </a:schemeClr>
                </a:solidFill>
              </a:rPr>
              <a:t>oplossingen te zoeken voor de paarden</a:t>
            </a:r>
          </a:p>
          <a:p>
            <a:r>
              <a:rPr lang="nl-NL" sz="1600" dirty="0" smtClean="0">
                <a:solidFill>
                  <a:schemeClr val="tx1">
                    <a:lumMod val="95000"/>
                    <a:lumOff val="5000"/>
                  </a:schemeClr>
                </a:solidFill>
              </a:rPr>
              <a:t>problemen hebben zij zich steeds meer </a:t>
            </a:r>
          </a:p>
          <a:p>
            <a:r>
              <a:rPr lang="nl-NL" sz="1600" dirty="0" smtClean="0">
                <a:solidFill>
                  <a:schemeClr val="tx1">
                    <a:lumMod val="95000"/>
                    <a:lumOff val="5000"/>
                  </a:schemeClr>
                </a:solidFill>
              </a:rPr>
              <a:t>kunnen specialiseren in de revalidatie</a:t>
            </a:r>
          </a:p>
          <a:p>
            <a:r>
              <a:rPr lang="nl-NL" sz="1600" dirty="0" smtClean="0">
                <a:solidFill>
                  <a:schemeClr val="tx1">
                    <a:lumMod val="95000"/>
                    <a:lumOff val="5000"/>
                  </a:schemeClr>
                </a:solidFill>
              </a:rPr>
              <a:t>geneeskunde en training.</a:t>
            </a:r>
          </a:p>
          <a:p>
            <a:endParaRPr lang="nl-NL" sz="1700" dirty="0" smtClean="0">
              <a:solidFill>
                <a:schemeClr val="tx1">
                  <a:lumMod val="95000"/>
                  <a:lumOff val="5000"/>
                </a:schemeClr>
              </a:solidFill>
            </a:endParaRPr>
          </a:p>
          <a:p>
            <a:endParaRPr lang="nl-NL" dirty="0" smtClean="0">
              <a:solidFill>
                <a:schemeClr val="tx1">
                  <a:lumMod val="95000"/>
                  <a:lumOff val="5000"/>
                </a:schemeClr>
              </a:solidFill>
            </a:endParaRPr>
          </a:p>
          <a:p>
            <a:endParaRPr lang="nl-NL" dirty="0"/>
          </a:p>
        </p:txBody>
      </p:sp>
      <p:pic>
        <p:nvPicPr>
          <p:cNvPr id="3074" name="Picture 2" descr="http://www.equiscio.nl/ncsah/images/headers/header-5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476672"/>
            <a:ext cx="3243700" cy="115276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klassiekerijkunst.com/horsemanship/images/stories/revalidatie1.png"/>
          <p:cNvPicPr>
            <a:picLocks noChangeAspect="1" noChangeArrowheads="1"/>
          </p:cNvPicPr>
          <p:nvPr/>
        </p:nvPicPr>
        <p:blipFill>
          <a:blip r:embed="rId4" cstate="print"/>
          <a:srcRect/>
          <a:stretch>
            <a:fillRect/>
          </a:stretch>
        </p:blipFill>
        <p:spPr bwMode="auto">
          <a:xfrm>
            <a:off x="5436096" y="2852936"/>
            <a:ext cx="2016224" cy="3024336"/>
          </a:xfrm>
          <a:prstGeom prst="rect">
            <a:avLst/>
          </a:prstGeom>
          <a:noFill/>
        </p:spPr>
      </p:pic>
    </p:spTree>
    <p:extLst>
      <p:ext uri="{BB962C8B-B14F-4D97-AF65-F5344CB8AC3E}">
        <p14:creationId xmlns:p14="http://schemas.microsoft.com/office/powerpoint/2010/main" val="276147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51520" y="1700808"/>
            <a:ext cx="4176464" cy="3960440"/>
          </a:xfrm>
        </p:spPr>
        <p:txBody>
          <a:bodyPr>
            <a:noAutofit/>
          </a:bodyPr>
          <a:lstStyle/>
          <a:p>
            <a:r>
              <a:rPr lang="nl-NL" sz="1600" dirty="0" smtClean="0">
                <a:solidFill>
                  <a:schemeClr val="tx1">
                    <a:lumMod val="95000"/>
                    <a:lumOff val="5000"/>
                  </a:schemeClr>
                </a:solidFill>
              </a:rPr>
              <a:t>Door het bestuderen van verschillende dressuurstijlen en de biomechanica heeft Bastiaan tijdens zijn training een brede insteek. </a:t>
            </a:r>
          </a:p>
          <a:p>
            <a:r>
              <a:rPr lang="nl-NL" sz="1600" dirty="0" smtClean="0">
                <a:solidFill>
                  <a:schemeClr val="tx1">
                    <a:lumMod val="95000"/>
                    <a:lumOff val="5000"/>
                  </a:schemeClr>
                </a:solidFill>
              </a:rPr>
              <a:t>Het </a:t>
            </a:r>
            <a:r>
              <a:rPr lang="nl-NL" sz="1600" dirty="0" err="1" smtClean="0">
                <a:solidFill>
                  <a:schemeClr val="tx1">
                    <a:lumMod val="95000"/>
                    <a:lumOff val="5000"/>
                  </a:schemeClr>
                </a:solidFill>
              </a:rPr>
              <a:t>gymnastiseren</a:t>
            </a:r>
            <a:r>
              <a:rPr lang="nl-NL" sz="1600" dirty="0" smtClean="0">
                <a:solidFill>
                  <a:schemeClr val="tx1">
                    <a:lumMod val="95000"/>
                    <a:lumOff val="5000"/>
                  </a:schemeClr>
                </a:solidFill>
              </a:rPr>
              <a:t> en dresseren ter bevordering van de gezondheid van lichaam en geest van het paard blijft echter de hoofdzaak. </a:t>
            </a:r>
          </a:p>
          <a:p>
            <a:r>
              <a:rPr lang="nl-NL" sz="1600" dirty="0" smtClean="0">
                <a:solidFill>
                  <a:schemeClr val="tx1">
                    <a:lumMod val="95000"/>
                    <a:lumOff val="5000"/>
                  </a:schemeClr>
                </a:solidFill>
              </a:rPr>
              <a:t>Alleen wanneer dat de grondslag is van de dressuur kan dressuur een pure "kunst" worden in plaats van "kunstjes".</a:t>
            </a:r>
          </a:p>
          <a:p>
            <a:r>
              <a:rPr lang="nl-NL" sz="1600" dirty="0" smtClean="0">
                <a:solidFill>
                  <a:schemeClr val="tx1">
                    <a:lumMod val="95000"/>
                    <a:lumOff val="5000"/>
                  </a:schemeClr>
                </a:solidFill>
              </a:rPr>
              <a:t>Hij leert oefeningen op volgende manieren aan; aan de hand, aan een lange lijn, onder het zadel, aan pilaren en aan de </a:t>
            </a:r>
            <a:r>
              <a:rPr lang="nl-NL" sz="1600" dirty="0" err="1" smtClean="0">
                <a:solidFill>
                  <a:schemeClr val="tx1">
                    <a:lumMod val="95000"/>
                    <a:lumOff val="5000"/>
                  </a:schemeClr>
                </a:solidFill>
              </a:rPr>
              <a:t>longe</a:t>
            </a:r>
            <a:r>
              <a:rPr lang="nl-NL" sz="1600" dirty="0" smtClean="0">
                <a:solidFill>
                  <a:schemeClr val="tx1">
                    <a:lumMod val="95000"/>
                    <a:lumOff val="5000"/>
                  </a:schemeClr>
                </a:solidFill>
              </a:rPr>
              <a:t>.</a:t>
            </a:r>
          </a:p>
          <a:p>
            <a:endParaRPr lang="nl-NL" sz="1200" dirty="0"/>
          </a:p>
        </p:txBody>
      </p:sp>
      <p:sp>
        <p:nvSpPr>
          <p:cNvPr id="4" name="Rechthoek 3"/>
          <p:cNvSpPr/>
          <p:nvPr/>
        </p:nvSpPr>
        <p:spPr>
          <a:xfrm>
            <a:off x="323528" y="332656"/>
            <a:ext cx="4572000" cy="707886"/>
          </a:xfrm>
          <a:prstGeom prst="rect">
            <a:avLst/>
          </a:prstGeom>
        </p:spPr>
        <p:txBody>
          <a:bodyPr>
            <a:spAutoFit/>
          </a:bodyPr>
          <a:lstStyle/>
          <a:p>
            <a:r>
              <a:rPr lang="nl-NL" sz="4000" b="1" dirty="0" smtClean="0">
                <a:ln w="19050" cmpd="sng">
                  <a:gradFill>
                    <a:gsLst>
                      <a:gs pos="70000">
                        <a:srgbClr val="FEA022">
                          <a:shade val="50000"/>
                          <a:satMod val="190000"/>
                        </a:srgbClr>
                      </a:gs>
                      <a:gs pos="0">
                        <a:srgbClr val="FEA022">
                          <a:tint val="77000"/>
                          <a:satMod val="180000"/>
                        </a:srgbClr>
                      </a:gs>
                    </a:gsLst>
                    <a:lin ang="5400000"/>
                  </a:gradFill>
                  <a:prstDash val="solid"/>
                </a:ln>
                <a:solidFill>
                  <a:srgbClr val="FEA022">
                    <a:tint val="15000"/>
                    <a:satMod val="200000"/>
                  </a:srgbClr>
                </a:solidFill>
                <a:effectLst>
                  <a:outerShdw blurRad="50800" dist="40000" dir="5400000" algn="tl" rotWithShape="0">
                    <a:srgbClr val="000000">
                      <a:shade val="5000"/>
                      <a:satMod val="120000"/>
                      <a:alpha val="33000"/>
                    </a:srgbClr>
                  </a:outerShdw>
                </a:effectLst>
              </a:rPr>
              <a:t>Dressuur, kunst?</a:t>
            </a:r>
            <a:endParaRPr lang="nl-NL" sz="4000" dirty="0"/>
          </a:p>
        </p:txBody>
      </p:sp>
      <p:pic>
        <p:nvPicPr>
          <p:cNvPr id="16386" name="Picture 2" descr="http://www.klassiekerijkunst.com/horsemanship/images/stories/gallery/U-Xeque/piaffe%203.jpg"/>
          <p:cNvPicPr>
            <a:picLocks noChangeAspect="1" noChangeArrowheads="1"/>
          </p:cNvPicPr>
          <p:nvPr/>
        </p:nvPicPr>
        <p:blipFill>
          <a:blip r:embed="rId2" cstate="print"/>
          <a:srcRect/>
          <a:stretch>
            <a:fillRect/>
          </a:stretch>
        </p:blipFill>
        <p:spPr bwMode="auto">
          <a:xfrm>
            <a:off x="5292080" y="188640"/>
            <a:ext cx="2326593" cy="1944216"/>
          </a:xfrm>
          <a:prstGeom prst="rect">
            <a:avLst/>
          </a:prstGeom>
          <a:noFill/>
        </p:spPr>
      </p:pic>
      <p:pic>
        <p:nvPicPr>
          <p:cNvPr id="16388" name="Picture 4" descr="http://www.klassiekerijkunst.com/horsemanship/images/COURBETTE.jpg"/>
          <p:cNvPicPr>
            <a:picLocks noChangeAspect="1" noChangeArrowheads="1"/>
          </p:cNvPicPr>
          <p:nvPr/>
        </p:nvPicPr>
        <p:blipFill>
          <a:blip r:embed="rId3" cstate="print"/>
          <a:srcRect/>
          <a:stretch>
            <a:fillRect/>
          </a:stretch>
        </p:blipFill>
        <p:spPr bwMode="auto">
          <a:xfrm>
            <a:off x="5292080" y="2636912"/>
            <a:ext cx="2376264" cy="31419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51520" y="1889448"/>
            <a:ext cx="4248472" cy="4968552"/>
          </a:xfrm>
        </p:spPr>
        <p:txBody>
          <a:bodyPr>
            <a:normAutofit/>
          </a:bodyPr>
          <a:lstStyle/>
          <a:p>
            <a:r>
              <a:rPr lang="nl-NL" sz="1600" dirty="0" smtClean="0">
                <a:solidFill>
                  <a:schemeClr val="tx1">
                    <a:lumMod val="95000"/>
                    <a:lumOff val="5000"/>
                  </a:schemeClr>
                </a:solidFill>
              </a:rPr>
              <a:t>Een groot voordeel van deze methode vind ik dat alles op een zo natuurlijke manier aangeleerd word. Hij houd bij alles rekening met het welzijn van de paarden en hun natuurlijke gedrag. En omdat hij samen met een erkend dierenarts werkt weet hij wat hij doet met de paarden en of ze geen blessures daardoor krijgen.</a:t>
            </a:r>
          </a:p>
          <a:p>
            <a:endParaRPr lang="nl-NL" sz="1600" dirty="0" smtClean="0">
              <a:solidFill>
                <a:schemeClr val="tx1">
                  <a:lumMod val="95000"/>
                  <a:lumOff val="5000"/>
                </a:schemeClr>
              </a:solidFill>
            </a:endParaRPr>
          </a:p>
          <a:p>
            <a:r>
              <a:rPr lang="nl-NL" sz="1600" dirty="0" smtClean="0">
                <a:solidFill>
                  <a:schemeClr val="tx1">
                    <a:lumMod val="95000"/>
                    <a:lumOff val="5000"/>
                  </a:schemeClr>
                </a:solidFill>
              </a:rPr>
              <a:t>Een nadeel is het werken aan pilaren vind ik. Ik ben er niet zo’n fan. Voor mijn gevoel is dit te riskant, moeilijk begrijpbaar, heeft weinig doeleinden en ziet het er niet welzijn vriendelijk uit.</a:t>
            </a:r>
            <a:endParaRPr lang="nl-NL" sz="1600" dirty="0">
              <a:solidFill>
                <a:schemeClr val="tx1">
                  <a:lumMod val="95000"/>
                  <a:lumOff val="5000"/>
                </a:schemeClr>
              </a:solidFill>
            </a:endParaRPr>
          </a:p>
        </p:txBody>
      </p:sp>
      <p:sp>
        <p:nvSpPr>
          <p:cNvPr id="4" name="Rechthoek 3"/>
          <p:cNvSpPr/>
          <p:nvPr/>
        </p:nvSpPr>
        <p:spPr>
          <a:xfrm>
            <a:off x="251520" y="404664"/>
            <a:ext cx="4572000" cy="1200329"/>
          </a:xfrm>
          <a:prstGeom prst="rect">
            <a:avLst/>
          </a:prstGeom>
        </p:spPr>
        <p:txBody>
          <a:bodyPr>
            <a:spAutoFit/>
          </a:bodyPr>
          <a:lstStyle/>
          <a:p>
            <a:r>
              <a:rPr lang="nl-NL" sz="3600" b="1" dirty="0" smtClean="0">
                <a:ln w="19050" cmpd="sng">
                  <a:solidFill>
                    <a:srgbClr val="00B0F0"/>
                  </a:solidFill>
                  <a:prstDash val="solid"/>
                </a:ln>
                <a:solidFill>
                  <a:schemeClr val="accent6">
                    <a:tint val="15000"/>
                    <a:satMod val="200000"/>
                  </a:schemeClr>
                </a:solidFill>
              </a:rPr>
              <a:t>Mijn mening</a:t>
            </a:r>
          </a:p>
          <a:p>
            <a:r>
              <a:rPr lang="nl-NL" sz="3600" b="1" dirty="0" smtClean="0">
                <a:ln w="19050" cmpd="sng">
                  <a:solidFill>
                    <a:srgbClr val="00B0F0"/>
                  </a:solidFill>
                  <a:prstDash val="solid"/>
                </a:ln>
                <a:solidFill>
                  <a:schemeClr val="accent6">
                    <a:tint val="15000"/>
                    <a:satMod val="200000"/>
                  </a:schemeClr>
                </a:solidFill>
              </a:rPr>
              <a:t>Voor en nadelen</a:t>
            </a:r>
            <a:endParaRPr lang="nl-NL" sz="3600" dirty="0"/>
          </a:p>
        </p:txBody>
      </p:sp>
      <p:pic>
        <p:nvPicPr>
          <p:cNvPr id="17410" name="Picture 2" descr="http://www.klassiekerijkunst.com/horsemanship/images/stories/gallery/Lebrero/pirouette%203.jpg"/>
          <p:cNvPicPr>
            <a:picLocks noChangeAspect="1" noChangeArrowheads="1"/>
          </p:cNvPicPr>
          <p:nvPr/>
        </p:nvPicPr>
        <p:blipFill>
          <a:blip r:embed="rId2" cstate="print"/>
          <a:srcRect/>
          <a:stretch>
            <a:fillRect/>
          </a:stretch>
        </p:blipFill>
        <p:spPr bwMode="auto">
          <a:xfrm>
            <a:off x="5220072" y="0"/>
            <a:ext cx="2160240" cy="2277126"/>
          </a:xfrm>
          <a:prstGeom prst="rect">
            <a:avLst/>
          </a:prstGeom>
          <a:noFill/>
        </p:spPr>
      </p:pic>
      <p:pic>
        <p:nvPicPr>
          <p:cNvPr id="17412" name="Picture 4" descr="pilaren1"/>
          <p:cNvPicPr>
            <a:picLocks noChangeAspect="1" noChangeArrowheads="1"/>
          </p:cNvPicPr>
          <p:nvPr/>
        </p:nvPicPr>
        <p:blipFill>
          <a:blip r:embed="rId3" cstate="print"/>
          <a:srcRect/>
          <a:stretch>
            <a:fillRect/>
          </a:stretch>
        </p:blipFill>
        <p:spPr bwMode="auto">
          <a:xfrm>
            <a:off x="5364088" y="2708920"/>
            <a:ext cx="2016225" cy="30243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23528" y="1412776"/>
            <a:ext cx="4032448" cy="1584176"/>
          </a:xfrm>
        </p:spPr>
        <p:txBody>
          <a:bodyPr>
            <a:normAutofit/>
          </a:bodyPr>
          <a:lstStyle/>
          <a:p>
            <a:r>
              <a:rPr lang="nl-NL" sz="2400" dirty="0" smtClean="0"/>
              <a:t>Dit was mijn presentatie, zijn er nog vragen???</a:t>
            </a:r>
            <a:endParaRPr lang="nl-NL" sz="2400" dirty="0"/>
          </a:p>
        </p:txBody>
      </p:sp>
      <p:sp>
        <p:nvSpPr>
          <p:cNvPr id="4" name="Rechthoek 3"/>
          <p:cNvSpPr/>
          <p:nvPr/>
        </p:nvSpPr>
        <p:spPr>
          <a:xfrm>
            <a:off x="611560" y="404664"/>
            <a:ext cx="2170870" cy="769441"/>
          </a:xfrm>
          <a:prstGeom prst="rect">
            <a:avLst/>
          </a:prstGeom>
        </p:spPr>
        <p:txBody>
          <a:bodyPr wrap="square">
            <a:spAutoFit/>
          </a:bodyPr>
          <a:lstStyle/>
          <a:p>
            <a:r>
              <a:rPr lang="nl-NL" sz="4400" b="1" dirty="0" smtClean="0">
                <a:ln w="19050" cmpd="sng">
                  <a:gradFill>
                    <a:gsLst>
                      <a:gs pos="70000">
                        <a:srgbClr val="FEA022">
                          <a:shade val="50000"/>
                          <a:satMod val="190000"/>
                        </a:srgbClr>
                      </a:gs>
                      <a:gs pos="0">
                        <a:srgbClr val="FEA022">
                          <a:tint val="77000"/>
                          <a:satMod val="180000"/>
                        </a:srgbClr>
                      </a:gs>
                    </a:gsLst>
                    <a:lin ang="5400000"/>
                  </a:gradFill>
                  <a:prstDash val="solid"/>
                </a:ln>
                <a:solidFill>
                  <a:srgbClr val="FEA022">
                    <a:tint val="15000"/>
                    <a:satMod val="200000"/>
                  </a:srgbClr>
                </a:solidFill>
                <a:effectLst>
                  <a:outerShdw blurRad="50800" dist="40000" dir="5400000" algn="tl" rotWithShape="0">
                    <a:srgbClr val="000000">
                      <a:shade val="5000"/>
                      <a:satMod val="120000"/>
                      <a:alpha val="33000"/>
                    </a:srgbClr>
                  </a:outerShdw>
                </a:effectLst>
              </a:rPr>
              <a:t>Einde!!</a:t>
            </a:r>
            <a:endParaRPr lang="nl-NL" sz="4400" dirty="0"/>
          </a:p>
        </p:txBody>
      </p:sp>
      <p:pic>
        <p:nvPicPr>
          <p:cNvPr id="18434" name="Picture 2"/>
          <p:cNvPicPr>
            <a:picLocks noChangeAspect="1" noChangeArrowheads="1"/>
          </p:cNvPicPr>
          <p:nvPr/>
        </p:nvPicPr>
        <p:blipFill>
          <a:blip r:embed="rId2" cstate="print"/>
          <a:srcRect/>
          <a:stretch>
            <a:fillRect/>
          </a:stretch>
        </p:blipFill>
        <p:spPr bwMode="auto">
          <a:xfrm>
            <a:off x="5076056" y="116632"/>
            <a:ext cx="2761337" cy="2048992"/>
          </a:xfrm>
          <a:prstGeom prst="rect">
            <a:avLst/>
          </a:prstGeom>
          <a:noFill/>
          <a:ln w="9525">
            <a:noFill/>
            <a:miter lim="800000"/>
            <a:headEnd/>
            <a:tailEnd/>
          </a:ln>
        </p:spPr>
      </p:pic>
      <p:pic>
        <p:nvPicPr>
          <p:cNvPr id="18436" name="Picture 4" descr="http://www.equiscio.nl/ncsah/images/M_images/ambas%20met%20logo%20spiegel.jpg"/>
          <p:cNvPicPr>
            <a:picLocks noChangeAspect="1" noChangeArrowheads="1"/>
          </p:cNvPicPr>
          <p:nvPr/>
        </p:nvPicPr>
        <p:blipFill>
          <a:blip r:embed="rId3" cstate="print"/>
          <a:srcRect/>
          <a:stretch>
            <a:fillRect/>
          </a:stretch>
        </p:blipFill>
        <p:spPr bwMode="auto">
          <a:xfrm>
            <a:off x="2195736" y="2564904"/>
            <a:ext cx="6048672" cy="379892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TotalTime>
  <Words>339</Words>
  <Application>Microsoft Office PowerPoint</Application>
  <PresentationFormat>Diavoorstelling (4:3)</PresentationFormat>
  <Paragraphs>43</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Austin</vt:lpstr>
      <vt:lpstr>PowerPoint-presentatie</vt:lpstr>
      <vt:lpstr>Hoe/wanneer is deze ontstaan? </vt:lpstr>
      <vt:lpstr>Wat is het doel van  deze metode? </vt:lpstr>
      <vt:lpstr>PowerPoint-presentatie</vt:lpstr>
      <vt:lpstr>PowerPoint-presentatie</vt:lpstr>
      <vt:lpstr>PowerPoint-presentatie</vt:lpstr>
    </vt:vector>
  </TitlesOfParts>
  <Company>AOC Oost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Aimée Eijkman</dc:creator>
  <cp:lastModifiedBy>Larissa Dekker</cp:lastModifiedBy>
  <cp:revision>11</cp:revision>
  <dcterms:created xsi:type="dcterms:W3CDTF">2013-10-14T11:18:36Z</dcterms:created>
  <dcterms:modified xsi:type="dcterms:W3CDTF">2013-10-27T20:23:06Z</dcterms:modified>
</cp:coreProperties>
</file>